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7" r:id="rId2"/>
    <p:sldId id="268" r:id="rId3"/>
    <p:sldId id="270" r:id="rId4"/>
    <p:sldId id="282" r:id="rId5"/>
    <p:sldId id="281" r:id="rId6"/>
    <p:sldId id="271" r:id="rId7"/>
    <p:sldId id="274" r:id="rId8"/>
    <p:sldId id="273" r:id="rId9"/>
    <p:sldId id="272" r:id="rId10"/>
    <p:sldId id="269" r:id="rId11"/>
    <p:sldId id="275" r:id="rId12"/>
    <p:sldId id="280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52" autoAdjust="0"/>
  </p:normalViewPr>
  <p:slideViewPr>
    <p:cSldViewPr snapToGrid="0">
      <p:cViewPr>
        <p:scale>
          <a:sx n="100" d="100"/>
          <a:sy n="100" d="100"/>
        </p:scale>
        <p:origin x="46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4B7D2A-0DF8-424B-9572-B79AEBB2D9DC}" type="datetimeFigureOut">
              <a:rPr lang="en-US" noProof="0" smtClean="0"/>
              <a:t>9/1/2023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05F2-4D75-4D76-BA59-F00627AB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4FC16-E9FB-469F-90C3-177A60236474}"/>
              </a:ext>
            </a:extLst>
          </p:cNvPr>
          <p:cNvSpPr txBox="1"/>
          <p:nvPr/>
        </p:nvSpPr>
        <p:spPr>
          <a:xfrm>
            <a:off x="5886450" y="685602"/>
            <a:ext cx="419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4E0E-ECE5-4628-8AFC-87C9EFB08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on each slide to create your presentation.</a:t>
            </a:r>
          </a:p>
          <a:p>
            <a:r>
              <a:rPr lang="en-US" dirty="0"/>
              <a:t>Remember a PowerPoint is a visual for your presentation.  The words on each slide should serve only as talking points (rather than everything you are going to say).</a:t>
            </a:r>
          </a:p>
          <a:p>
            <a:r>
              <a:rPr lang="en-US" dirty="0"/>
              <a:t>Images and graphics add interest; be sure to add them to your slides when appropriate.</a:t>
            </a:r>
          </a:p>
          <a:p>
            <a:r>
              <a:rPr lang="en-US" dirty="0"/>
              <a:t>Choose Transitions and Animations carefully.  (You want your audience to focus on your content, rather than your effects.)</a:t>
            </a:r>
          </a:p>
        </p:txBody>
      </p:sp>
      <p:pic>
        <p:nvPicPr>
          <p:cNvPr id="6" name="Picture 5" descr="A moose with antlers and letters&#10;&#10;Description automatically generated">
            <a:extLst>
              <a:ext uri="{FF2B5EF4-FFF2-40B4-BE49-F238E27FC236}">
                <a16:creationId xmlns:a16="http://schemas.microsoft.com/office/drawing/2014/main" id="{D0C7BA47-D197-77AD-2CBB-4479ED3D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5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45AA4-35EC-7A3B-6533-B64E9595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9"/>
            <a:ext cx="12192000" cy="6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47B-0430-C152-3C50-DB96C369E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6E30D-E8F0-CCF3-B280-72BEDAFE5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75ED2-C686-B8CF-8FC2-EC29AF53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953000" cy="3921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E1BE8-EA9D-525E-1379-F91C0835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1" y="-2037"/>
            <a:ext cx="4815839" cy="3923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95259-4D76-32F4-C683-091354BF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373" y="-1"/>
            <a:ext cx="4681626" cy="3921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459D6-05A0-E297-76E9-FBE64C7A1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08388"/>
            <a:ext cx="3822306" cy="31496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4820C-AC11-3EAF-71C1-D7E8781DF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22"/>
          <a:stretch/>
        </p:blipFill>
        <p:spPr>
          <a:xfrm>
            <a:off x="3822306" y="3829846"/>
            <a:ext cx="4892040" cy="3028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D21F1A-F5DF-2AE5-A9AA-CF7516D21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609" y="3829846"/>
            <a:ext cx="4112244" cy="30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AD51-E02B-B96A-BDBA-1F4E1BA71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Voxels?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1C80C-DB79-BC1C-CB97-4A940DDFC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71B0-3930-EE64-AE4D-A31B0051C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ED7EA-9E57-BF79-819C-AD4359627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29478-154E-04EC-7048-9E5576CF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" y="0"/>
            <a:ext cx="1185348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40DD29-38F6-227C-E6AD-1DC2CCDCD555}"/>
              </a:ext>
            </a:extLst>
          </p:cNvPr>
          <p:cNvSpPr/>
          <p:nvPr/>
        </p:nvSpPr>
        <p:spPr>
          <a:xfrm>
            <a:off x="565877" y="1640567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dirty="0"/>
              <a:t> voxels grid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91A58-AE02-125E-03E5-157245032633}"/>
              </a:ext>
            </a:extLst>
          </p:cNvPr>
          <p:cNvSpPr/>
          <p:nvPr/>
        </p:nvSpPr>
        <p:spPr>
          <a:xfrm>
            <a:off x="565878" y="4482535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654 M voxels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641 M bytes for Octree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464EC-23E2-D9CD-C43B-58E0D81E1ECC}"/>
              </a:ext>
            </a:extLst>
          </p:cNvPr>
          <p:cNvSpPr txBox="1"/>
          <p:nvPr/>
        </p:nvSpPr>
        <p:spPr>
          <a:xfrm>
            <a:off x="2476500" y="681784"/>
            <a:ext cx="139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24 </a:t>
            </a:r>
            <a:r>
              <a:rPr lang="en-US" sz="1200" dirty="0" err="1"/>
              <a:t>gb</a:t>
            </a:r>
            <a:r>
              <a:rPr lang="en-US" sz="1200" dirty="0"/>
              <a:t> </a:t>
            </a:r>
            <a:r>
              <a:rPr lang="en-US" sz="1200" dirty="0" err="1"/>
              <a:t>gpu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551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2165-6CDD-6598-2F3D-9281F491DE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EB6A1-E88A-207C-644A-CE10C04AC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5373-9495-9EB7-F176-E9F6D990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" y="0"/>
            <a:ext cx="118534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4341F-C415-8776-FB31-5FABEB7073A3}"/>
              </a:ext>
            </a:extLst>
          </p:cNvPr>
          <p:cNvSpPr/>
          <p:nvPr/>
        </p:nvSpPr>
        <p:spPr>
          <a:xfrm>
            <a:off x="565877" y="1640567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dirty="0"/>
              <a:t> voxels grid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183FE2-4A66-9DE4-E269-6AE0A0B09C7A}"/>
              </a:ext>
            </a:extLst>
          </p:cNvPr>
          <p:cNvSpPr/>
          <p:nvPr/>
        </p:nvSpPr>
        <p:spPr>
          <a:xfrm>
            <a:off x="565878" y="4482535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654 M voxels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641 M bytes for Octree</a:t>
            </a:r>
          </a:p>
        </p:txBody>
      </p:sp>
    </p:spTree>
    <p:extLst>
      <p:ext uri="{BB962C8B-B14F-4D97-AF65-F5344CB8AC3E}">
        <p14:creationId xmlns:p14="http://schemas.microsoft.com/office/powerpoint/2010/main" val="41810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7DBA-DF61-09AB-6442-F5F32CFCE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60BF5-0B0F-BD6C-66C0-48C114835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74D94-3B96-6F6B-6263-35A36DBA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" y="0"/>
            <a:ext cx="118534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7EDA75-7216-7EBA-B135-DDF0814A3E6B}"/>
              </a:ext>
            </a:extLst>
          </p:cNvPr>
          <p:cNvSpPr/>
          <p:nvPr/>
        </p:nvSpPr>
        <p:spPr>
          <a:xfrm>
            <a:off x="565877" y="1640567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dirty="0"/>
              <a:t> voxels grid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7A4A0-A9AB-FFAB-C173-9B9B927EE501}"/>
              </a:ext>
            </a:extLst>
          </p:cNvPr>
          <p:cNvSpPr/>
          <p:nvPr/>
        </p:nvSpPr>
        <p:spPr>
          <a:xfrm>
            <a:off x="565878" y="4482535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654 M voxels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641 M bytes for Octree</a:t>
            </a:r>
          </a:p>
        </p:txBody>
      </p:sp>
    </p:spTree>
    <p:extLst>
      <p:ext uri="{BB962C8B-B14F-4D97-AF65-F5344CB8AC3E}">
        <p14:creationId xmlns:p14="http://schemas.microsoft.com/office/powerpoint/2010/main" val="314377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22C-A236-4176-24AF-90C2A03B6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C9CA2-2C9D-E5E0-0EBF-5FACC5F0E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A82FB-D9F1-4412-2A77-743AE512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" y="0"/>
            <a:ext cx="118534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7E694A-C766-CABA-9423-F1EEE6B6A084}"/>
              </a:ext>
            </a:extLst>
          </p:cNvPr>
          <p:cNvSpPr/>
          <p:nvPr/>
        </p:nvSpPr>
        <p:spPr>
          <a:xfrm>
            <a:off x="565877" y="1640567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b="1" dirty="0"/>
              <a:t> x </a:t>
            </a:r>
            <a:r>
              <a:rPr lang="en-US" b="1" dirty="0">
                <a:solidFill>
                  <a:srgbClr val="FFFF00"/>
                </a:solidFill>
              </a:rPr>
              <a:t>16k</a:t>
            </a:r>
            <a:r>
              <a:rPr lang="en-US" dirty="0"/>
              <a:t> voxels grid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2D987-D373-6404-C480-90800A656159}"/>
              </a:ext>
            </a:extLst>
          </p:cNvPr>
          <p:cNvSpPr/>
          <p:nvPr/>
        </p:nvSpPr>
        <p:spPr>
          <a:xfrm>
            <a:off x="565878" y="4482535"/>
            <a:ext cx="3037221" cy="5799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654 M voxels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641 M bytes for Octree</a:t>
            </a:r>
          </a:p>
        </p:txBody>
      </p:sp>
    </p:spTree>
    <p:extLst>
      <p:ext uri="{BB962C8B-B14F-4D97-AF65-F5344CB8AC3E}">
        <p14:creationId xmlns:p14="http://schemas.microsoft.com/office/powerpoint/2010/main" val="70923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Hako-1.0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Massive Voxel Renderer</a:t>
            </a:r>
          </a:p>
          <a:p>
            <a:r>
              <a:rPr lang="en-US" dirty="0"/>
              <a:t>Ushiostarfish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C98810A-1DE9-AE18-F03A-6D2A6B462B61}"/>
              </a:ext>
            </a:extLst>
          </p:cNvPr>
          <p:cNvSpPr/>
          <p:nvPr/>
        </p:nvSpPr>
        <p:spPr>
          <a:xfrm>
            <a:off x="6096000" y="4440212"/>
            <a:ext cx="1676400" cy="1676400"/>
          </a:xfrm>
          <a:prstGeom prst="cub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9ADB-FEC6-68A0-0DB7-2D30E5EC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FEBE-A2CA-54C5-453E-6067DE97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number of voxels</a:t>
            </a:r>
          </a:p>
          <a:p>
            <a:r>
              <a:rPr lang="en-US" dirty="0"/>
              <a:t>No Triangles, only voxels</a:t>
            </a:r>
          </a:p>
          <a:p>
            <a:r>
              <a:rPr lang="en-US" dirty="0"/>
              <a:t>A stupidly simple GPU (HIP/CUDA) renderer</a:t>
            </a:r>
          </a:p>
          <a:p>
            <a:pPr lvl="1"/>
            <a:r>
              <a:rPr lang="en-US" dirty="0"/>
              <a:t>Only diffuse material</a:t>
            </a:r>
          </a:p>
          <a:p>
            <a:pPr lvl="1"/>
            <a:r>
              <a:rPr lang="en-US" dirty="0"/>
              <a:t>No even MIS</a:t>
            </a:r>
          </a:p>
          <a:p>
            <a:pPr lvl="2"/>
            <a:r>
              <a:rPr lang="en-US" dirty="0"/>
              <a:t>Only IBL importance sampling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5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EA68-6AA9-DE96-EC0A-514A8748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608" y="5398273"/>
            <a:ext cx="2400299" cy="1260000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4FB4FF0-C1E8-6F6A-BF4E-C8C8DD8838EA}"/>
              </a:ext>
            </a:extLst>
          </p:cNvPr>
          <p:cNvSpPr/>
          <p:nvPr/>
        </p:nvSpPr>
        <p:spPr>
          <a:xfrm>
            <a:off x="1399180" y="774489"/>
            <a:ext cx="705394" cy="2873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24DA388-F2AD-ACF6-3191-A504BF9140FA}"/>
              </a:ext>
            </a:extLst>
          </p:cNvPr>
          <p:cNvSpPr/>
          <p:nvPr/>
        </p:nvSpPr>
        <p:spPr>
          <a:xfrm rot="8435795">
            <a:off x="2180055" y="1099347"/>
            <a:ext cx="233124" cy="32129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8CFEE0F-7BC3-0474-C598-14304F296366}"/>
              </a:ext>
            </a:extLst>
          </p:cNvPr>
          <p:cNvSpPr/>
          <p:nvPr/>
        </p:nvSpPr>
        <p:spPr>
          <a:xfrm rot="17266013">
            <a:off x="2420137" y="664632"/>
            <a:ext cx="233124" cy="72491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DEE6B-1C31-EFC6-D7A6-CACF1FA43EBA}"/>
              </a:ext>
            </a:extLst>
          </p:cNvPr>
          <p:cNvSpPr txBox="1"/>
          <p:nvPr/>
        </p:nvSpPr>
        <p:spPr>
          <a:xfrm>
            <a:off x="3173998" y="916125"/>
            <a:ext cx="169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Scene ( Triangles 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CBB5383-0C74-CB6F-6756-06B18EDF02B7}"/>
              </a:ext>
            </a:extLst>
          </p:cNvPr>
          <p:cNvSpPr/>
          <p:nvPr/>
        </p:nvSpPr>
        <p:spPr>
          <a:xfrm>
            <a:off x="2230833" y="1663897"/>
            <a:ext cx="200156" cy="3010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8B521-7268-E566-BB72-750CE49E38F5}"/>
              </a:ext>
            </a:extLst>
          </p:cNvPr>
          <p:cNvSpPr txBox="1"/>
          <p:nvPr/>
        </p:nvSpPr>
        <p:spPr>
          <a:xfrm>
            <a:off x="2475772" y="1658833"/>
            <a:ext cx="169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Voxelize</a:t>
            </a:r>
            <a:endParaRPr lang="en-US" sz="12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950FA16-8208-7733-78AC-2C235CAAA477}"/>
              </a:ext>
            </a:extLst>
          </p:cNvPr>
          <p:cNvSpPr/>
          <p:nvPr/>
        </p:nvSpPr>
        <p:spPr>
          <a:xfrm>
            <a:off x="1935285" y="2257905"/>
            <a:ext cx="268399" cy="268399"/>
          </a:xfrm>
          <a:prstGeom prst="cub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E70DABC4-5B61-80EB-939F-8C348F4CE6DC}"/>
              </a:ext>
            </a:extLst>
          </p:cNvPr>
          <p:cNvSpPr/>
          <p:nvPr/>
        </p:nvSpPr>
        <p:spPr>
          <a:xfrm>
            <a:off x="2242884" y="2526304"/>
            <a:ext cx="268399" cy="268399"/>
          </a:xfrm>
          <a:prstGeom prst="cub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F68D075-1B02-34B1-A672-0D9AC3BB1F38}"/>
              </a:ext>
            </a:extLst>
          </p:cNvPr>
          <p:cNvSpPr/>
          <p:nvPr/>
        </p:nvSpPr>
        <p:spPr>
          <a:xfrm>
            <a:off x="2388706" y="2277420"/>
            <a:ext cx="268399" cy="268399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71681A6-6BC4-6F9D-B0D8-FCC484AE3362}"/>
              </a:ext>
            </a:extLst>
          </p:cNvPr>
          <p:cNvSpPr/>
          <p:nvPr/>
        </p:nvSpPr>
        <p:spPr>
          <a:xfrm>
            <a:off x="2679252" y="2396928"/>
            <a:ext cx="268399" cy="268399"/>
          </a:xfrm>
          <a:prstGeom prst="cub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A3D4A-F9F7-B891-666C-F5157C803372}"/>
              </a:ext>
            </a:extLst>
          </p:cNvPr>
          <p:cNvSpPr txBox="1"/>
          <p:nvPr/>
        </p:nvSpPr>
        <p:spPr>
          <a:xfrm>
            <a:off x="3173998" y="2372853"/>
            <a:ext cx="23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Voxels ( Morton code + Color )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A649994-D738-0CA4-A3FE-8CB7ADA0A85A}"/>
              </a:ext>
            </a:extLst>
          </p:cNvPr>
          <p:cNvSpPr/>
          <p:nvPr/>
        </p:nvSpPr>
        <p:spPr>
          <a:xfrm>
            <a:off x="5397807" y="1683266"/>
            <a:ext cx="217088" cy="4519373"/>
          </a:xfrm>
          <a:prstGeom prst="rightBrace">
            <a:avLst>
              <a:gd name="adj1" fmla="val 7803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919C0221-46D5-613C-311E-C5CC1E75E5AF}"/>
              </a:ext>
            </a:extLst>
          </p:cNvPr>
          <p:cNvSpPr/>
          <p:nvPr/>
        </p:nvSpPr>
        <p:spPr>
          <a:xfrm>
            <a:off x="1979614" y="3515234"/>
            <a:ext cx="268399" cy="268399"/>
          </a:xfrm>
          <a:prstGeom prst="cub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CB21435-C416-FA6E-DD51-BF0945836409}"/>
              </a:ext>
            </a:extLst>
          </p:cNvPr>
          <p:cNvSpPr/>
          <p:nvPr/>
        </p:nvSpPr>
        <p:spPr>
          <a:xfrm>
            <a:off x="2197790" y="3515235"/>
            <a:ext cx="268399" cy="268399"/>
          </a:xfrm>
          <a:prstGeom prst="cub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DBE77F9C-FCB2-A0FD-7FBC-2B12011B2C45}"/>
              </a:ext>
            </a:extLst>
          </p:cNvPr>
          <p:cNvSpPr/>
          <p:nvPr/>
        </p:nvSpPr>
        <p:spPr>
          <a:xfrm>
            <a:off x="2410401" y="3515236"/>
            <a:ext cx="268399" cy="268399"/>
          </a:xfrm>
          <a:prstGeom prst="cub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B31830E-AA3A-1AF9-0905-4ACE8376CD6F}"/>
              </a:ext>
            </a:extLst>
          </p:cNvPr>
          <p:cNvSpPr/>
          <p:nvPr/>
        </p:nvSpPr>
        <p:spPr>
          <a:xfrm>
            <a:off x="2621999" y="3515234"/>
            <a:ext cx="268399" cy="268399"/>
          </a:xfrm>
          <a:prstGeom prst="cub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5B2B3BB-8EF8-50F4-DCD2-5CE615ED9551}"/>
              </a:ext>
            </a:extLst>
          </p:cNvPr>
          <p:cNvSpPr/>
          <p:nvPr/>
        </p:nvSpPr>
        <p:spPr>
          <a:xfrm>
            <a:off x="2242884" y="2964191"/>
            <a:ext cx="200156" cy="3010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71EB0-7F08-2FA1-2186-71E00A345B9B}"/>
              </a:ext>
            </a:extLst>
          </p:cNvPr>
          <p:cNvSpPr txBox="1"/>
          <p:nvPr/>
        </p:nvSpPr>
        <p:spPr>
          <a:xfrm>
            <a:off x="2487823" y="2959127"/>
            <a:ext cx="169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Radix sort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F453B276-8724-E2FD-0CE6-2B04CF512C96}"/>
              </a:ext>
            </a:extLst>
          </p:cNvPr>
          <p:cNvSpPr/>
          <p:nvPr/>
        </p:nvSpPr>
        <p:spPr>
          <a:xfrm>
            <a:off x="2242884" y="4033614"/>
            <a:ext cx="200156" cy="3010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7297B7-DEDB-3C32-6D2A-5E99F5C0D5D5}"/>
              </a:ext>
            </a:extLst>
          </p:cNvPr>
          <p:cNvSpPr txBox="1"/>
          <p:nvPr/>
        </p:nvSpPr>
        <p:spPr>
          <a:xfrm>
            <a:off x="2487823" y="4028550"/>
            <a:ext cx="169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Bottom-up octree build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504DC1-6DFC-1328-1CF0-0AAB5EE8F74A}"/>
              </a:ext>
            </a:extLst>
          </p:cNvPr>
          <p:cNvGrpSpPr/>
          <p:nvPr/>
        </p:nvGrpSpPr>
        <p:grpSpPr>
          <a:xfrm>
            <a:off x="1977973" y="4526822"/>
            <a:ext cx="723266" cy="722452"/>
            <a:chOff x="5039217" y="4732766"/>
            <a:chExt cx="1067199" cy="1065998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CE5B1171-1CA5-EFD2-F7B6-B991C41CAD6B}"/>
                </a:ext>
              </a:extLst>
            </p:cNvPr>
            <p:cNvSpPr/>
            <p:nvPr/>
          </p:nvSpPr>
          <p:spPr>
            <a:xfrm>
              <a:off x="5195296" y="5146556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31797A1-7F43-D975-47D0-41F39695CCE4}"/>
                </a:ext>
              </a:extLst>
            </p:cNvPr>
            <p:cNvSpPr/>
            <p:nvPr/>
          </p:nvSpPr>
          <p:spPr>
            <a:xfrm>
              <a:off x="5602100" y="5146556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FAFC0D6B-A1D2-FF69-D8D8-1214284DE3D4}"/>
                </a:ext>
              </a:extLst>
            </p:cNvPr>
            <p:cNvSpPr/>
            <p:nvPr/>
          </p:nvSpPr>
          <p:spPr>
            <a:xfrm>
              <a:off x="5193863" y="4732766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AD4D4D3A-EE88-0DB1-E036-FB62D7F9495A}"/>
                </a:ext>
              </a:extLst>
            </p:cNvPr>
            <p:cNvSpPr/>
            <p:nvPr/>
          </p:nvSpPr>
          <p:spPr>
            <a:xfrm>
              <a:off x="5600667" y="4732766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774143A1-0E38-E170-A0DD-4CEB5680596A}"/>
                </a:ext>
              </a:extLst>
            </p:cNvPr>
            <p:cNvSpPr/>
            <p:nvPr/>
          </p:nvSpPr>
          <p:spPr>
            <a:xfrm>
              <a:off x="5040650" y="5294448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4E8D46F4-5534-C51B-DE0C-839E76343AD3}"/>
                </a:ext>
              </a:extLst>
            </p:cNvPr>
            <p:cNvSpPr/>
            <p:nvPr/>
          </p:nvSpPr>
          <p:spPr>
            <a:xfrm>
              <a:off x="5447454" y="5294448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C366A05F-464E-F5EF-6454-7EFF3A71B160}"/>
                </a:ext>
              </a:extLst>
            </p:cNvPr>
            <p:cNvSpPr/>
            <p:nvPr/>
          </p:nvSpPr>
          <p:spPr>
            <a:xfrm>
              <a:off x="5039217" y="4880658"/>
              <a:ext cx="504316" cy="504316"/>
            </a:xfrm>
            <a:prstGeom prst="cub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0964774F-E968-1329-9ADD-7B5D52C08C17}"/>
                </a:ext>
              </a:extLst>
            </p:cNvPr>
            <p:cNvSpPr/>
            <p:nvPr/>
          </p:nvSpPr>
          <p:spPr>
            <a:xfrm>
              <a:off x="5542694" y="5083710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BAC3E4A-BF4C-4B59-A1C5-1444FE29FA53}"/>
                </a:ext>
              </a:extLst>
            </p:cNvPr>
            <p:cNvSpPr/>
            <p:nvPr/>
          </p:nvSpPr>
          <p:spPr>
            <a:xfrm>
              <a:off x="5719611" y="5083710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0903FFE1-97D2-3FEE-6C98-AF2AA0C32E2C}"/>
                </a:ext>
              </a:extLst>
            </p:cNvPr>
            <p:cNvSpPr/>
            <p:nvPr/>
          </p:nvSpPr>
          <p:spPr>
            <a:xfrm>
              <a:off x="5545869" y="4899560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BE2924EF-3B51-A88F-C4B2-4A2F848C9DCA}"/>
                </a:ext>
              </a:extLst>
            </p:cNvPr>
            <p:cNvSpPr/>
            <p:nvPr/>
          </p:nvSpPr>
          <p:spPr>
            <a:xfrm>
              <a:off x="5722786" y="4899560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54C80330-44D7-1519-B04D-AC4330C3316B}"/>
                </a:ext>
              </a:extLst>
            </p:cNvPr>
            <p:cNvSpPr/>
            <p:nvPr/>
          </p:nvSpPr>
          <p:spPr>
            <a:xfrm>
              <a:off x="5479194" y="5150385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A5AD3C7C-01A5-E0F8-FB99-6DDBBA85C21F}"/>
                </a:ext>
              </a:extLst>
            </p:cNvPr>
            <p:cNvSpPr/>
            <p:nvPr/>
          </p:nvSpPr>
          <p:spPr>
            <a:xfrm>
              <a:off x="5656111" y="5150385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F5D090F8-8629-FEDB-F68E-7D7B4E8EBB98}"/>
                </a:ext>
              </a:extLst>
            </p:cNvPr>
            <p:cNvSpPr/>
            <p:nvPr/>
          </p:nvSpPr>
          <p:spPr>
            <a:xfrm>
              <a:off x="5482369" y="4966235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049A50CF-F2E1-4BD9-8E91-EC7B4EF2AC79}"/>
                </a:ext>
              </a:extLst>
            </p:cNvPr>
            <p:cNvSpPr/>
            <p:nvPr/>
          </p:nvSpPr>
          <p:spPr>
            <a:xfrm>
              <a:off x="5659286" y="4966235"/>
              <a:ext cx="217088" cy="21708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0151BAA-7D4F-DA08-382A-921C50F35719}"/>
              </a:ext>
            </a:extLst>
          </p:cNvPr>
          <p:cNvSpPr txBox="1"/>
          <p:nvPr/>
        </p:nvSpPr>
        <p:spPr>
          <a:xfrm>
            <a:off x="3073484" y="4888048"/>
            <a:ext cx="76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Octree</a:t>
            </a: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21417886-0774-E6DE-2B36-B7E523DFE8AE}"/>
              </a:ext>
            </a:extLst>
          </p:cNvPr>
          <p:cNvSpPr/>
          <p:nvPr/>
        </p:nvSpPr>
        <p:spPr>
          <a:xfrm>
            <a:off x="2244393" y="5489653"/>
            <a:ext cx="200156" cy="30106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A6AD4C-CDC2-5B4A-C781-CE4FF851666F}"/>
              </a:ext>
            </a:extLst>
          </p:cNvPr>
          <p:cNvSpPr txBox="1"/>
          <p:nvPr/>
        </p:nvSpPr>
        <p:spPr>
          <a:xfrm>
            <a:off x="2044579" y="5892595"/>
            <a:ext cx="169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Render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63A6D4-BE0C-D1FF-6860-C79FCD55ECAD}"/>
              </a:ext>
            </a:extLst>
          </p:cNvPr>
          <p:cNvSpPr txBox="1"/>
          <p:nvPr/>
        </p:nvSpPr>
        <p:spPr>
          <a:xfrm>
            <a:off x="5739884" y="3757319"/>
            <a:ext cx="341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tasks are done on the GPU</a:t>
            </a:r>
          </a:p>
        </p:txBody>
      </p:sp>
    </p:spTree>
    <p:extLst>
      <p:ext uri="{BB962C8B-B14F-4D97-AF65-F5344CB8AC3E}">
        <p14:creationId xmlns:p14="http://schemas.microsoft.com/office/powerpoint/2010/main" val="404976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97C1-7251-8E30-71F9-FA282C9F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B8A5-CF41-DA48-F57E-7D29B678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1440 x 900</a:t>
            </a:r>
          </a:p>
          <a:p>
            <a:r>
              <a:rPr lang="en-US" dirty="0"/>
              <a:t>24 fps ( 240 frames )</a:t>
            </a:r>
          </a:p>
          <a:p>
            <a:r>
              <a:rPr lang="en-US" dirty="0"/>
              <a:t>128 sample per pixel</a:t>
            </a:r>
          </a:p>
          <a:p>
            <a:r>
              <a:rPr lang="en-US" dirty="0"/>
              <a:t>Voxel Resolution </a:t>
            </a:r>
            <a:r>
              <a:rPr lang="en-US" sz="1800" dirty="0">
                <a:effectLst/>
                <a:latin typeface="Calibri" panose="020F0502020204030204" pitchFamily="34" charset="0"/>
              </a:rPr>
              <a:t>256 to 7000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194B-29F6-E732-2DE4-EC262F9E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scene – moose making</a:t>
            </a:r>
          </a:p>
        </p:txBody>
      </p:sp>
    </p:spTree>
    <p:extLst>
      <p:ext uri="{BB962C8B-B14F-4D97-AF65-F5344CB8AC3E}">
        <p14:creationId xmlns:p14="http://schemas.microsoft.com/office/powerpoint/2010/main" val="325594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6C4E-5C16-19FC-41EC-E0BF77C2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EB1C6-821F-1F5D-AB7D-8CEC315BE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204E9-4158-07C7-01AA-3A2D9259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6"/>
            <a:ext cx="12192000" cy="66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5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D460-013C-662D-C56D-E16765DC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7E46A-64E8-A66B-B0AA-85C55F2F6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13B63-AB90-FB4B-5D8D-D2517467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6"/>
            <a:ext cx="12192000" cy="66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BE38-4192-76E7-74C2-FF4174BB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3254F-D10C-D3A5-D7BD-D2F627913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48A1E-909E-EA60-3DF8-20CF9A60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9"/>
            <a:ext cx="12192000" cy="6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3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win32_fixed.potx" id="{BC2F7F5B-4979-4A54-84D5-4000EC3D9661}" vid="{81E89C45-4B49-4C30-91F6-68DD81BA82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270</TotalTime>
  <Words>240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Celestial</vt:lpstr>
      <vt:lpstr>HOW TO USE THIS TEMPLATE</vt:lpstr>
      <vt:lpstr>Hako-1.0</vt:lpstr>
      <vt:lpstr>Concept</vt:lpstr>
      <vt:lpstr>Workflow</vt:lpstr>
      <vt:lpstr>Spec</vt:lpstr>
      <vt:lpstr>The scene – moose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Voxels?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Yoshimura, Atsushi</dc:creator>
  <cp:lastModifiedBy>Yoshimura, Atsushi</cp:lastModifiedBy>
  <cp:revision>78</cp:revision>
  <dcterms:created xsi:type="dcterms:W3CDTF">2023-08-16T13:49:08Z</dcterms:created>
  <dcterms:modified xsi:type="dcterms:W3CDTF">2023-09-01T10:48:59Z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Celestial:8</vt:lpwstr>
  </property>
  <property fmtid="{D5CDD505-2E9C-101B-9397-08002B2CF9AE}" pid="3" name="ClassificationContentMarkingHeaderText">
    <vt:lpwstr>[AMD Official Use Only - General]</vt:lpwstr>
  </property>
  <property fmtid="{D5CDD505-2E9C-101B-9397-08002B2CF9AE}" pid="4" name="MSIP_Label_64e4cbe8-b4f6-45dc-bcba-6123dfd2d8bf_Enabled">
    <vt:lpwstr>true</vt:lpwstr>
  </property>
  <property fmtid="{D5CDD505-2E9C-101B-9397-08002B2CF9AE}" pid="5" name="MSIP_Label_64e4cbe8-b4f6-45dc-bcba-6123dfd2d8bf_SetDate">
    <vt:lpwstr>2023-08-16T14:23:01Z</vt:lpwstr>
  </property>
  <property fmtid="{D5CDD505-2E9C-101B-9397-08002B2CF9AE}" pid="6" name="MSIP_Label_64e4cbe8-b4f6-45dc-bcba-6123dfd2d8bf_Method">
    <vt:lpwstr>Privileged</vt:lpwstr>
  </property>
  <property fmtid="{D5CDD505-2E9C-101B-9397-08002B2CF9AE}" pid="7" name="MSIP_Label_64e4cbe8-b4f6-45dc-bcba-6123dfd2d8bf_Name">
    <vt:lpwstr>Non-Business-AIP 2.0</vt:lpwstr>
  </property>
  <property fmtid="{D5CDD505-2E9C-101B-9397-08002B2CF9AE}" pid="8" name="MSIP_Label_64e4cbe8-b4f6-45dc-bcba-6123dfd2d8bf_SiteId">
    <vt:lpwstr>3dd8961f-e488-4e60-8e11-a82d994e183d</vt:lpwstr>
  </property>
  <property fmtid="{D5CDD505-2E9C-101B-9397-08002B2CF9AE}" pid="9" name="MSIP_Label_64e4cbe8-b4f6-45dc-bcba-6123dfd2d8bf_ActionId">
    <vt:lpwstr>6121f8e5-fd61-4846-8169-66118d40b866</vt:lpwstr>
  </property>
  <property fmtid="{D5CDD505-2E9C-101B-9397-08002B2CF9AE}" pid="10" name="MSIP_Label_64e4cbe8-b4f6-45dc-bcba-6123dfd2d8bf_ContentBits">
    <vt:lpwstr>0</vt:lpwstr>
  </property>
</Properties>
</file>